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8" r:id="rId1"/>
  </p:sldMasterIdLst>
  <p:sldIdLst>
    <p:sldId id="256" r:id="rId2"/>
    <p:sldId id="258" r:id="rId3"/>
    <p:sldId id="259" r:id="rId4"/>
    <p:sldId id="279" r:id="rId5"/>
    <p:sldId id="280" r:id="rId6"/>
    <p:sldId id="281" r:id="rId7"/>
    <p:sldId id="265" r:id="rId8"/>
    <p:sldId id="267" r:id="rId9"/>
    <p:sldId id="269" r:id="rId10"/>
  </p:sldIdLst>
  <p:sldSz cx="18288000" cy="10287000"/>
  <p:notesSz cx="6858000" cy="9144000"/>
  <p:embeddedFontLst>
    <p:embeddedFont>
      <p:font typeface="Arial Narrow" panose="020B0606020202030204" pitchFamily="34" charset="0"/>
      <p:regular r:id="rId11"/>
      <p:bold r:id="rId12"/>
      <p:italic r:id="rId13"/>
      <p:boldItalic r:id="rId14"/>
    </p:embeddedFont>
    <p:embeddedFont>
      <p:font typeface="Open Sauce" panose="020B0604020202020204" charset="0"/>
      <p:regular r:id="rId15"/>
    </p:embeddedFont>
    <p:embeddedFont>
      <p:font typeface="Open Sauce Heavy" panose="020B0604020202020204" charset="0"/>
      <p:regular r:id="rId16"/>
    </p:embeddedFont>
    <p:embeddedFont>
      <p:font typeface="Open Sauce Light" panose="020B0604020202020204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4983" autoAdjust="0"/>
  </p:normalViewPr>
  <p:slideViewPr>
    <p:cSldViewPr>
      <p:cViewPr varScale="1">
        <p:scale>
          <a:sx n="59" d="100"/>
          <a:sy n="59" d="100"/>
        </p:scale>
        <p:origin x="451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6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7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9501474"/>
            <a:ext cx="18287978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0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77201">
            <a:off x="9616328" y="14285"/>
            <a:ext cx="12791303" cy="9442307"/>
          </a:xfrm>
          <a:custGeom>
            <a:avLst/>
            <a:gdLst/>
            <a:ahLst/>
            <a:cxnLst/>
            <a:rect l="l" t="t" r="r" b="b"/>
            <a:pathLst>
              <a:path w="12791303" h="9442307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659522">
            <a:off x="-1283376" y="-794771"/>
            <a:ext cx="6017764" cy="3599717"/>
          </a:xfrm>
          <a:custGeom>
            <a:avLst/>
            <a:gdLst/>
            <a:ahLst/>
            <a:cxnLst/>
            <a:rect l="l" t="t" r="r" b="b"/>
            <a:pathLst>
              <a:path w="6017764" h="3599717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-924022" y="5188961"/>
            <a:ext cx="4716981" cy="6251420"/>
          </a:xfrm>
          <a:custGeom>
            <a:avLst/>
            <a:gdLst/>
            <a:ahLst/>
            <a:cxnLst/>
            <a:rect l="l" t="t" r="r" b="b"/>
            <a:pathLst>
              <a:path w="4716981" h="6251420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08338" y="1480091"/>
            <a:ext cx="13017405" cy="389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30"/>
              </a:lnSpc>
            </a:pPr>
            <a:r>
              <a:rPr lang="en-US" sz="12000" b="1" spc="-1236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      M I L E S T O N E </a:t>
            </a:r>
          </a:p>
        </p:txBody>
      </p:sp>
      <p:sp>
        <p:nvSpPr>
          <p:cNvPr id="9" name="AutoShape 9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675526" y="650408"/>
            <a:ext cx="1720589" cy="58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endParaRPr lang="en-US" sz="3477" b="1" spc="-163" dirty="0">
              <a:solidFill>
                <a:srgbClr val="424242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E75643-964C-0354-D189-552DFE8B0138}"/>
              </a:ext>
            </a:extLst>
          </p:cNvPr>
          <p:cNvSpPr txBox="1"/>
          <p:nvPr/>
        </p:nvSpPr>
        <p:spPr>
          <a:xfrm>
            <a:off x="5989931" y="5297934"/>
            <a:ext cx="632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1236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 N S U R A I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F8CC5-CBD0-D82F-5C17-38EDF2DE66FA}"/>
              </a:ext>
            </a:extLst>
          </p:cNvPr>
          <p:cNvSpPr txBox="1"/>
          <p:nvPr/>
        </p:nvSpPr>
        <p:spPr>
          <a:xfrm>
            <a:off x="12314531" y="7353300"/>
            <a:ext cx="597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Narrow" panose="020B0606020202030204" pitchFamily="34" charset="0"/>
              </a:rPr>
              <a:t>Presented by – </a:t>
            </a:r>
            <a:r>
              <a:rPr lang="en-US" sz="3600" dirty="0" err="1">
                <a:latin typeface="Arial Narrow" panose="020B0606020202030204" pitchFamily="34" charset="0"/>
              </a:rPr>
              <a:t>D.Firoza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Sulthana</a:t>
            </a:r>
            <a:endParaRPr lang="en-IN" sz="36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223" y="3602732"/>
            <a:ext cx="18339515" cy="9403170"/>
          </a:xfrm>
          <a:custGeom>
            <a:avLst/>
            <a:gdLst/>
            <a:ahLst/>
            <a:cxnLst/>
            <a:rect l="l" t="t" r="r" b="b"/>
            <a:pathLst>
              <a:path w="18339515" h="9403170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3669" y="-206665"/>
            <a:ext cx="18695337" cy="4744221"/>
            <a:chOff x="0" y="0"/>
            <a:chExt cx="2896397" cy="7350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6397" cy="735004"/>
            </a:xfrm>
            <a:custGeom>
              <a:avLst/>
              <a:gdLst/>
              <a:ahLst/>
              <a:cxnLst/>
              <a:rect l="l" t="t" r="r" b="b"/>
              <a:pathLst>
                <a:path w="2896397" h="735004">
                  <a:moveTo>
                    <a:pt x="0" y="0"/>
                  </a:moveTo>
                  <a:lnTo>
                    <a:pt x="2896397" y="0"/>
                  </a:lnTo>
                  <a:lnTo>
                    <a:pt x="2896397" y="735004"/>
                  </a:lnTo>
                  <a:lnTo>
                    <a:pt x="0" y="735004"/>
                  </a:lnTo>
                  <a:close/>
                </a:path>
              </a:pathLst>
            </a:custGeom>
            <a:blipFill>
              <a:blip r:embed="rId3"/>
              <a:stretch>
                <a:fillRect t="-168860" b="-29408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94179" y="2781300"/>
            <a:ext cx="16495548" cy="6691928"/>
            <a:chOff x="0" y="0"/>
            <a:chExt cx="4344507" cy="1762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44507" cy="1762483"/>
            </a:xfrm>
            <a:custGeom>
              <a:avLst/>
              <a:gdLst/>
              <a:ahLst/>
              <a:cxnLst/>
              <a:rect l="l" t="t" r="r" b="b"/>
              <a:pathLst>
                <a:path w="4344507" h="1762483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1718835"/>
                  </a:lnTo>
                  <a:cubicBezTo>
                    <a:pt x="4344507" y="1742941"/>
                    <a:pt x="4324965" y="1762483"/>
                    <a:pt x="4300858" y="1762483"/>
                  </a:cubicBezTo>
                  <a:lnTo>
                    <a:pt x="43648" y="1762483"/>
                  </a:lnTo>
                  <a:cubicBezTo>
                    <a:pt x="32072" y="1762483"/>
                    <a:pt x="20970" y="1757885"/>
                    <a:pt x="12784" y="1749699"/>
                  </a:cubicBezTo>
                  <a:cubicBezTo>
                    <a:pt x="4599" y="1741513"/>
                    <a:pt x="0" y="1730411"/>
                    <a:pt x="0" y="171883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344507" cy="1791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86613" y="3122398"/>
            <a:ext cx="480334" cy="4803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01969" y="3630688"/>
            <a:ext cx="10156343" cy="155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4"/>
              </a:lnSpc>
            </a:pPr>
            <a:r>
              <a:rPr lang="en-US" sz="12196" b="1" spc="-57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76800" y="5143500"/>
            <a:ext cx="10239389" cy="4013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br>
              <a:rPr lang="en-US" sz="24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The updated dashboard introduces a language selector, allowing employees to switch between English, Hindi, Telugu, and Tamil for better comfort and localization.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 new accessibility control lets users adjust font size (A– / A+), improving readability for all vision levels.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The claim journey tracker visually maps each claim stage from Submitted to Paid, highlighting the current step for instant status awareness. </a:t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Together, these enhancements make the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InsurAI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Employee Portal more user-friendly, inclusive, and transparent in day-to-day claim management. </a:t>
            </a:r>
          </a:p>
          <a:p>
            <a:pPr algn="l">
              <a:lnSpc>
                <a:spcPts val="2520"/>
              </a:lnSpc>
            </a:pPr>
            <a:endParaRPr lang="en-US" sz="2400" spc="-84" dirty="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1219200" y="2571750"/>
            <a:ext cx="12299674" cy="5143500"/>
          </a:xfrm>
          <a:custGeom>
            <a:avLst/>
            <a:gdLst/>
            <a:ahLst/>
            <a:cxnLst/>
            <a:rect l="l" t="t" r="r" b="b"/>
            <a:pathLst>
              <a:path w="12299674" h="5143500">
                <a:moveTo>
                  <a:pt x="0" y="0"/>
                </a:moveTo>
                <a:lnTo>
                  <a:pt x="12299674" y="0"/>
                </a:lnTo>
                <a:lnTo>
                  <a:pt x="122996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3393" y="1698511"/>
            <a:ext cx="13389009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07"/>
              </a:lnSpc>
            </a:pPr>
            <a:r>
              <a:rPr lang="en-US" sz="9600" spc="-117" dirty="0">
                <a:latin typeface="Open Sauce"/>
                <a:ea typeface="Open Sauce"/>
                <a:cs typeface="Open Sauce"/>
                <a:sym typeface="Open Sauce"/>
              </a:rPr>
              <a:t>UI</a:t>
            </a:r>
            <a:r>
              <a:rPr lang="en-US" sz="9600" spc="-117" dirty="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9600" spc="-117" dirty="0"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  <a:p>
            <a:pPr algn="l">
              <a:lnSpc>
                <a:spcPts val="10307"/>
              </a:lnSpc>
            </a:pPr>
            <a:endParaRPr lang="en-US" sz="10965" b="1" spc="-515" dirty="0">
              <a:solidFill>
                <a:schemeClr val="bg1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7A03E-CFF9-5CD8-2987-E83C953D7D71}"/>
              </a:ext>
            </a:extLst>
          </p:cNvPr>
          <p:cNvSpPr txBox="1"/>
          <p:nvPr/>
        </p:nvSpPr>
        <p:spPr>
          <a:xfrm>
            <a:off x="0" y="2857500"/>
            <a:ext cx="1059180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Language selector UI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Globe icon with a rounded dropdown showing options like English, Hindi, Telugu, and Tamil. 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Selected language is highlighted with a blue background, while others use neutral colors for contrast. 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Accessibility (font size) controls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Compact pill-style toggle labeled A– and A+ to decrease or increase text size. 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Positioned in the top bar so users can adjust readability from any screen without navigating away. 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Claim journey tracker widget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Horizontal stepper with circular icons for each stage: Submitted, Under Review, Approved, Paid.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Current step is emphasized using filled blue circle, bold label, and connecting progress line for quick visual status recognition. </a:t>
            </a:r>
          </a:p>
          <a:p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3F3EED-50BD-57FC-3A94-68D6B8950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790700"/>
            <a:ext cx="7696200" cy="7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19672-B733-DFDF-CCBA-954D0D66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8AFFCD31-FBBC-0093-5C9B-FDD097B01FF2}"/>
              </a:ext>
            </a:extLst>
          </p:cNvPr>
          <p:cNvSpPr txBox="1"/>
          <p:nvPr/>
        </p:nvSpPr>
        <p:spPr>
          <a:xfrm>
            <a:off x="315515" y="217568"/>
            <a:ext cx="1698188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b="1" spc="-460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EMPLOYEE  DASHBOARD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B0A44F4-117C-AD71-433B-2EC790ACB75D}"/>
              </a:ext>
            </a:extLst>
          </p:cNvPr>
          <p:cNvSpPr txBox="1"/>
          <p:nvPr/>
        </p:nvSpPr>
        <p:spPr>
          <a:xfrm>
            <a:off x="11757389" y="4149530"/>
            <a:ext cx="514050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endParaRPr lang="en-US" sz="2600" b="1" spc="-122" dirty="0">
              <a:solidFill>
                <a:srgbClr val="424242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EE23C29-38B4-4C74-CCD6-39F7021D5421}"/>
              </a:ext>
            </a:extLst>
          </p:cNvPr>
          <p:cNvSpPr txBox="1"/>
          <p:nvPr/>
        </p:nvSpPr>
        <p:spPr>
          <a:xfrm>
            <a:off x="11757389" y="6817098"/>
            <a:ext cx="514050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endParaRPr lang="en-US" sz="2600" b="1" spc="-122" dirty="0">
              <a:solidFill>
                <a:srgbClr val="424242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E9495-922A-373A-5E80-0A638EA8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" y="1397378"/>
            <a:ext cx="17656970" cy="80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85804B-29CF-AF70-848F-2BFD5177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2BA2409E-DF07-1CFF-7098-D831A3CD89E5}"/>
              </a:ext>
            </a:extLst>
          </p:cNvPr>
          <p:cNvSpPr txBox="1"/>
          <p:nvPr/>
        </p:nvSpPr>
        <p:spPr>
          <a:xfrm>
            <a:off x="315515" y="217568"/>
            <a:ext cx="1698188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b="1" spc="-460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EMPLOYEE  DASHBOARD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75DE629-D0AA-9849-E643-8C87D7550978}"/>
              </a:ext>
            </a:extLst>
          </p:cNvPr>
          <p:cNvSpPr txBox="1"/>
          <p:nvPr/>
        </p:nvSpPr>
        <p:spPr>
          <a:xfrm>
            <a:off x="11757389" y="4149530"/>
            <a:ext cx="514050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endParaRPr lang="en-US" sz="2600" b="1" spc="-122" dirty="0">
              <a:solidFill>
                <a:srgbClr val="424242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7250083-7928-B2B8-8F53-C100EE3FAEED}"/>
              </a:ext>
            </a:extLst>
          </p:cNvPr>
          <p:cNvSpPr txBox="1"/>
          <p:nvPr/>
        </p:nvSpPr>
        <p:spPr>
          <a:xfrm>
            <a:off x="11757389" y="6817098"/>
            <a:ext cx="514050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endParaRPr lang="en-US" sz="2600" b="1" spc="-122" dirty="0">
              <a:solidFill>
                <a:srgbClr val="424242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C9CD7-81F8-D68B-33EC-588CEC00D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" y="1790700"/>
            <a:ext cx="17515285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8438D-9D89-8630-13C5-E9C9105B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F863A951-46A4-EBED-0FAD-5870F634E4E5}"/>
              </a:ext>
            </a:extLst>
          </p:cNvPr>
          <p:cNvSpPr txBox="1"/>
          <p:nvPr/>
        </p:nvSpPr>
        <p:spPr>
          <a:xfrm>
            <a:off x="315515" y="217568"/>
            <a:ext cx="1698188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b="1" spc="-460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FRONTEND CHANGES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08443ED-E710-1160-ACE4-6BB46B3FBF61}"/>
              </a:ext>
            </a:extLst>
          </p:cNvPr>
          <p:cNvSpPr txBox="1"/>
          <p:nvPr/>
        </p:nvSpPr>
        <p:spPr>
          <a:xfrm>
            <a:off x="11757389" y="4149530"/>
            <a:ext cx="514050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endParaRPr lang="en-US" sz="2600" b="1" spc="-122" dirty="0">
              <a:solidFill>
                <a:srgbClr val="424242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C2C07F7-EA90-0EB3-6ECF-AFA16A2B9B94}"/>
              </a:ext>
            </a:extLst>
          </p:cNvPr>
          <p:cNvSpPr txBox="1"/>
          <p:nvPr/>
        </p:nvSpPr>
        <p:spPr>
          <a:xfrm>
            <a:off x="11757389" y="6817098"/>
            <a:ext cx="514050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endParaRPr lang="en-US" sz="2600" b="1" spc="-122" dirty="0">
              <a:solidFill>
                <a:srgbClr val="424242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3AD3A-6659-C2B6-E137-B7087CC5A4A0}"/>
              </a:ext>
            </a:extLst>
          </p:cNvPr>
          <p:cNvSpPr txBox="1"/>
          <p:nvPr/>
        </p:nvSpPr>
        <p:spPr>
          <a:xfrm>
            <a:off x="0" y="1257300"/>
            <a:ext cx="178308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Header bar changes</a:t>
            </a:r>
          </a:p>
          <a:p>
            <a:r>
              <a:rPr lang="en-US" sz="3600" dirty="0"/>
              <a:t>Added globe icon with “EN” language dropdown control in the top-right header. </a:t>
            </a:r>
          </a:p>
          <a:p>
            <a:r>
              <a:rPr lang="en-US" sz="3600" dirty="0"/>
              <a:t>Added accessibility pill button with “A- | A+” font-size toggles next to the language selector.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Claim journey widget</a:t>
            </a:r>
          </a:p>
          <a:p>
            <a:r>
              <a:rPr lang="en-US" sz="3600" dirty="0"/>
              <a:t>New “Claim Journey” section added inside the Performance Metrics area/card. </a:t>
            </a:r>
          </a:p>
          <a:p>
            <a:r>
              <a:rPr lang="en-US" sz="3600" dirty="0"/>
              <a:t>Horizontal stepper UI with four circular steps (Submitted, Under Review, Approved, Paid) and a blue-highlighted current step.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Visual/interaction refinements</a:t>
            </a:r>
          </a:p>
          <a:p>
            <a:r>
              <a:rPr lang="en-US" sz="3600" dirty="0"/>
              <a:t>Cards use slightly stronger shadows and spacing to improve separation between sections. </a:t>
            </a:r>
          </a:p>
          <a:p>
            <a:r>
              <a:rPr lang="en-US" sz="3600" dirty="0"/>
              <a:t>Active sidebar item (“Ask a Claim”) and quick action buttons styled with clearer focus/highlight states.​</a:t>
            </a:r>
          </a:p>
        </p:txBody>
      </p:sp>
    </p:spTree>
    <p:extLst>
      <p:ext uri="{BB962C8B-B14F-4D97-AF65-F5344CB8AC3E}">
        <p14:creationId xmlns:p14="http://schemas.microsoft.com/office/powerpoint/2010/main" val="313806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9135035" y="1320675"/>
            <a:ext cx="8371131" cy="8407649"/>
            <a:chOff x="0" y="0"/>
            <a:chExt cx="2204742" cy="2214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04742" cy="2214360"/>
            </a:xfrm>
            <a:custGeom>
              <a:avLst/>
              <a:gdLst/>
              <a:ahLst/>
              <a:cxnLst/>
              <a:rect l="l" t="t" r="r" b="b"/>
              <a:pathLst>
                <a:path w="2204742" h="2214360">
                  <a:moveTo>
                    <a:pt x="86010" y="0"/>
                  </a:moveTo>
                  <a:lnTo>
                    <a:pt x="2118732" y="0"/>
                  </a:lnTo>
                  <a:cubicBezTo>
                    <a:pt x="2141544" y="0"/>
                    <a:pt x="2163421" y="9062"/>
                    <a:pt x="2179550" y="25192"/>
                  </a:cubicBezTo>
                  <a:cubicBezTo>
                    <a:pt x="2195681" y="41322"/>
                    <a:pt x="2204742" y="63199"/>
                    <a:pt x="2204742" y="86010"/>
                  </a:cubicBezTo>
                  <a:lnTo>
                    <a:pt x="2204742" y="2128351"/>
                  </a:lnTo>
                  <a:cubicBezTo>
                    <a:pt x="2204742" y="2175852"/>
                    <a:pt x="2166234" y="2214360"/>
                    <a:pt x="2118732" y="2214360"/>
                  </a:cubicBezTo>
                  <a:lnTo>
                    <a:pt x="86010" y="2214360"/>
                  </a:lnTo>
                  <a:cubicBezTo>
                    <a:pt x="38508" y="2214360"/>
                    <a:pt x="0" y="2175852"/>
                    <a:pt x="0" y="2128351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204742" cy="2242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5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FD851BC-B8A1-C504-BF66-921D4DBBD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20675"/>
            <a:ext cx="9809966" cy="8407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FD81D9-1435-DBA9-FA56-21151390348B}"/>
              </a:ext>
            </a:extLst>
          </p:cNvPr>
          <p:cNvSpPr txBox="1"/>
          <p:nvPr/>
        </p:nvSpPr>
        <p:spPr>
          <a:xfrm>
            <a:off x="152400" y="1866900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Benefits:</a:t>
            </a:r>
          </a:p>
          <a:p>
            <a:r>
              <a:rPr lang="en-US" sz="3200" dirty="0"/>
              <a:t>✅ Multi-language support - Employees can view dashboard in their preferred language</a:t>
            </a:r>
            <a:br>
              <a:rPr lang="en-US" sz="3200" dirty="0"/>
            </a:br>
            <a:r>
              <a:rPr lang="en-US" sz="3200" dirty="0"/>
              <a:t>✅ Accessibility - Font size adjustment for better readability</a:t>
            </a:r>
            <a:br>
              <a:rPr lang="en-US" sz="3200" dirty="0"/>
            </a:br>
            <a:r>
              <a:rPr lang="en-US" sz="3200" dirty="0"/>
              <a:t>✅ Claim transparency - Employees know exactly where their claim stands at any time</a:t>
            </a:r>
            <a:br>
              <a:rPr lang="en-US" sz="3200" dirty="0"/>
            </a:br>
            <a:r>
              <a:rPr lang="en-US" sz="3200" dirty="0"/>
              <a:t>✅ Modern UX - Clean, organized layout with visual progress indicators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839200" y="1872149"/>
            <a:ext cx="8550388" cy="7548221"/>
            <a:chOff x="0" y="0"/>
            <a:chExt cx="2109992" cy="15784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992" cy="1578464"/>
            </a:xfrm>
            <a:custGeom>
              <a:avLst/>
              <a:gdLst/>
              <a:ahLst/>
              <a:cxnLst/>
              <a:rect l="l" t="t" r="r" b="b"/>
              <a:pathLst>
                <a:path w="2109992" h="1578464">
                  <a:moveTo>
                    <a:pt x="77309" y="0"/>
                  </a:moveTo>
                  <a:lnTo>
                    <a:pt x="2032683" y="0"/>
                  </a:lnTo>
                  <a:cubicBezTo>
                    <a:pt x="2053186" y="0"/>
                    <a:pt x="2072850" y="8145"/>
                    <a:pt x="2087349" y="22643"/>
                  </a:cubicBezTo>
                  <a:cubicBezTo>
                    <a:pt x="2101847" y="37142"/>
                    <a:pt x="2109992" y="56806"/>
                    <a:pt x="2109992" y="77309"/>
                  </a:cubicBezTo>
                  <a:lnTo>
                    <a:pt x="2109992" y="1501155"/>
                  </a:lnTo>
                  <a:cubicBezTo>
                    <a:pt x="2109992" y="1521659"/>
                    <a:pt x="2101847" y="1541322"/>
                    <a:pt x="2087349" y="1555821"/>
                  </a:cubicBezTo>
                  <a:cubicBezTo>
                    <a:pt x="2072850" y="1570319"/>
                    <a:pt x="2053186" y="1578464"/>
                    <a:pt x="2032683" y="1578464"/>
                  </a:cubicBezTo>
                  <a:lnTo>
                    <a:pt x="77309" y="1578464"/>
                  </a:lnTo>
                  <a:cubicBezTo>
                    <a:pt x="56806" y="1578464"/>
                    <a:pt x="37142" y="1570319"/>
                    <a:pt x="22643" y="1555821"/>
                  </a:cubicBezTo>
                  <a:cubicBezTo>
                    <a:pt x="8145" y="1541322"/>
                    <a:pt x="0" y="1521659"/>
                    <a:pt x="0" y="1501155"/>
                  </a:cubicBezTo>
                  <a:lnTo>
                    <a:pt x="0" y="77309"/>
                  </a:lnTo>
                  <a:cubicBezTo>
                    <a:pt x="0" y="56806"/>
                    <a:pt x="8145" y="37142"/>
                    <a:pt x="22643" y="22643"/>
                  </a:cubicBezTo>
                  <a:cubicBezTo>
                    <a:pt x="37142" y="8145"/>
                    <a:pt x="56806" y="0"/>
                    <a:pt x="77309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109992" cy="1607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6571" y="397386"/>
            <a:ext cx="16230600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8"/>
              </a:lnSpc>
            </a:pPr>
            <a:endParaRPr lang="en-US" sz="12200" b="1" spc="-573" dirty="0">
              <a:solidFill>
                <a:srgbClr val="FFFFFF"/>
              </a:solidFill>
              <a:latin typeface="Open Sauce Heavy"/>
              <a:ea typeface="Open Sauce Heavy"/>
              <a:cs typeface="Open Sauce Heavy"/>
              <a:sym typeface="Open Sauce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8412" y="2135974"/>
            <a:ext cx="6534081" cy="830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3600" dirty="0"/>
              <a:t>✅ Language Dropdown in top bar (English, </a:t>
            </a:r>
            <a:r>
              <a:rPr lang="hi-IN" sz="3600" dirty="0"/>
              <a:t>हिंदी, </a:t>
            </a:r>
            <a:r>
              <a:rPr lang="te-IN" sz="3600" dirty="0"/>
              <a:t>తెలుగు)</a:t>
            </a:r>
          </a:p>
          <a:p>
            <a:r>
              <a:rPr lang="en-IN" sz="3600" dirty="0"/>
              <a:t>✅ Font Size Toggle (A−, A, A+) with active state</a:t>
            </a:r>
          </a:p>
          <a:p>
            <a:r>
              <a:rPr lang="en-IN" sz="3600" dirty="0"/>
              <a:t>✅ Claim Journey Tracker showing 4 steps (Submitted → Under Review → Approved → Paid) with visual progress</a:t>
            </a:r>
          </a:p>
          <a:p>
            <a:r>
              <a:rPr lang="en-IN" sz="3600" dirty="0"/>
              <a:t>✅ Enhanced header with greeting and context</a:t>
            </a:r>
          </a:p>
          <a:p>
            <a:r>
              <a:rPr lang="en-IN" sz="3600" dirty="0"/>
              <a:t>✅ Reorganized layout with KPI strip, Overview + Quick Actions side-by-side</a:t>
            </a:r>
          </a:p>
          <a:p>
            <a:br>
              <a:rPr lang="en-IN" sz="3600" dirty="0"/>
            </a:br>
            <a:endParaRPr lang="en-US" sz="3600" spc="-84" dirty="0">
              <a:solidFill>
                <a:schemeClr val="bg1"/>
              </a:solidFill>
              <a:latin typeface="Aptos" panose="020B0004020202020204" pitchFamily="34" charset="0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341091"/>
            <a:ext cx="6534081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 algn="l">
              <a:lnSpc>
                <a:spcPts val="2520"/>
              </a:lnSpc>
            </a:pPr>
            <a:r>
              <a:rPr lang="en-US" sz="1800" spc="-84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113231"/>
            <a:ext cx="6534081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spc="-84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9AE39-593F-3F14-652C-82CF4C83445C}"/>
              </a:ext>
            </a:extLst>
          </p:cNvPr>
          <p:cNvSpPr txBox="1"/>
          <p:nvPr/>
        </p:nvSpPr>
        <p:spPr>
          <a:xfrm>
            <a:off x="616571" y="397386"/>
            <a:ext cx="1677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What Changed :</a:t>
            </a:r>
            <a:endParaRPr lang="en-IN" sz="9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8AA428-131B-7D85-D9C9-39333B71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199" y="1409376"/>
            <a:ext cx="9414679" cy="8010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77201">
            <a:off x="8302125" y="-801031"/>
            <a:ext cx="12791303" cy="9442307"/>
          </a:xfrm>
          <a:custGeom>
            <a:avLst/>
            <a:gdLst/>
            <a:ahLst/>
            <a:cxnLst/>
            <a:rect l="l" t="t" r="r" b="b"/>
            <a:pathLst>
              <a:path w="12791303" h="9442307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659522">
            <a:off x="-1466084" y="-1104127"/>
            <a:ext cx="6017764" cy="3599717"/>
          </a:xfrm>
          <a:custGeom>
            <a:avLst/>
            <a:gdLst/>
            <a:ahLst/>
            <a:cxnLst/>
            <a:rect l="l" t="t" r="r" b="b"/>
            <a:pathLst>
              <a:path w="6017764" h="3599717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24022" y="5188961"/>
            <a:ext cx="4716981" cy="6251420"/>
          </a:xfrm>
          <a:custGeom>
            <a:avLst/>
            <a:gdLst/>
            <a:ahLst/>
            <a:cxnLst/>
            <a:rect l="l" t="t" r="r" b="b"/>
            <a:pathLst>
              <a:path w="4716981" h="6251420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692569"/>
            <a:ext cx="9672886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095"/>
              </a:lnSpc>
            </a:pPr>
            <a:r>
              <a:rPr lang="en-US" sz="24569" b="1" spc="-1154" dirty="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  <p:sp>
        <p:nvSpPr>
          <p:cNvPr id="6" name="AutoShape 6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w="19050" cap="flat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201262" y="7848014"/>
            <a:ext cx="3500324" cy="586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1"/>
              </a:lnSpc>
            </a:pPr>
            <a:endParaRPr lang="en-US" sz="3921" spc="-219" dirty="0">
              <a:solidFill>
                <a:srgbClr val="424242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4059</TotalTime>
  <Words>493</Words>
  <Application>Microsoft Office PowerPoint</Application>
  <PresentationFormat>Custom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Open Sauce Light</vt:lpstr>
      <vt:lpstr>Calibri Light</vt:lpstr>
      <vt:lpstr>Open Sauce Heavy</vt:lpstr>
      <vt:lpstr>Calibri</vt:lpstr>
      <vt:lpstr>Open Sauce</vt:lpstr>
      <vt:lpstr>Aptos</vt:lpstr>
      <vt:lpstr>Arial</vt:lpstr>
      <vt:lpstr>Arial Narrow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and Grey Modern Startup Pitch Deck Presentation</dc:title>
  <dc:creator>AGS</dc:creator>
  <cp:lastModifiedBy>D FIROZASULTHANA</cp:lastModifiedBy>
  <cp:revision>4</cp:revision>
  <dcterms:created xsi:type="dcterms:W3CDTF">2006-08-16T00:00:00Z</dcterms:created>
  <dcterms:modified xsi:type="dcterms:W3CDTF">2026-01-05T11:06:01Z</dcterms:modified>
  <dc:identifier>DAG8_s3hf8Y</dc:identifier>
</cp:coreProperties>
</file>